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handoutMasterIdLst>
    <p:handoutMasterId r:id="rId4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0691813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14" y="-77"/>
      </p:cViewPr>
      <p:guideLst>
        <p:guide orient="horz" pos="2381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4CCCD4D-075D-45A4-B53A-E9B5AEAC704D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cs-CZ"/>
          </a:p>
        </p:txBody>
      </p:sp>
      <p:sp>
        <p:nvSpPr>
          <p:cNvPr id="4" name="Zástupný symbol pro záhlaví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33A1CC20-B61E-48CA-9C8C-547D96A0918D}" type="slidenum">
              <a:rPr/>
              <a:pPr lvl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cs-CZ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3638" y="1027108"/>
            <a:ext cx="5230816" cy="369887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70002" y="5086075"/>
            <a:ext cx="5224323" cy="4105079"/>
          </a:xfrm>
        </p:spPr>
        <p:txBody>
          <a:bodyPr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2" y="1027108"/>
            <a:ext cx="5199058" cy="367664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02359" cy="40831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3638" y="1027108"/>
            <a:ext cx="5230816" cy="369887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70002" y="5086075"/>
            <a:ext cx="5224323" cy="4105079"/>
          </a:xfrm>
        </p:spPr>
        <p:txBody>
          <a:bodyPr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2" y="1027108"/>
            <a:ext cx="5199058" cy="367664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02359" cy="40831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2" y="1027108"/>
            <a:ext cx="5199058" cy="367664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02359" cy="40831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9" y="1027108"/>
            <a:ext cx="5219696" cy="3690939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70002" y="5086075"/>
            <a:ext cx="5216395" cy="4097161"/>
          </a:xfrm>
        </p:spPr>
        <p:txBody>
          <a:bodyPr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3638" y="1027108"/>
            <a:ext cx="5232397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 anchor="ctr"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3638" y="1027108"/>
            <a:ext cx="5232397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26116" cy="4106881"/>
          </a:xfrm>
        </p:spPr>
        <p:txBody>
          <a:bodyPr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2" y="1027108"/>
            <a:ext cx="5199058" cy="367664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02359" cy="40831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2" y="1027108"/>
            <a:ext cx="5199058" cy="367664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02359" cy="40831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2" y="1027108"/>
            <a:ext cx="5199058" cy="367664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441"/>
            <a:ext cx="5202359" cy="40831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44566" y="812801"/>
            <a:ext cx="5668959" cy="4008436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ctrTitle"/>
          </p:nvPr>
        </p:nvSpPr>
        <p:spPr>
          <a:xfrm>
            <a:off x="801691" y="2347914"/>
            <a:ext cx="9088441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1"/>
          </p:nvPr>
        </p:nvSpPr>
        <p:spPr>
          <a:xfrm>
            <a:off x="1603372" y="4283077"/>
            <a:ext cx="7485058" cy="1931990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BFB90A-AAF7-4D2D-A2FA-26559EA70427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73376C-0D5C-491B-AEAB-4C888A842CFC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844548" y="4857749"/>
            <a:ext cx="9088441" cy="1501773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844548" y="3203572"/>
            <a:ext cx="9088441" cy="165417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4B2939-4760-4C3A-8D64-8424CEE13342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534988" y="1768477"/>
            <a:ext cx="4733921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5421313" y="1768477"/>
            <a:ext cx="4735513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062020-6EA0-4CA6-94D6-51A1102161E8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534988" y="303215"/>
            <a:ext cx="9621838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534988" y="1692270"/>
            <a:ext cx="4724403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534988" y="2397127"/>
            <a:ext cx="4724403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 txBox="1">
            <a:spLocks noGrp="1"/>
          </p:cNvSpPr>
          <p:nvPr>
            <p:ph type="body" idx="3"/>
          </p:nvPr>
        </p:nvSpPr>
        <p:spPr>
          <a:xfrm>
            <a:off x="5430841" y="1692270"/>
            <a:ext cx="4725984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 txBox="1">
            <a:spLocks noGrp="1"/>
          </p:cNvSpPr>
          <p:nvPr>
            <p:ph idx="4"/>
          </p:nvPr>
        </p:nvSpPr>
        <p:spPr>
          <a:xfrm>
            <a:off x="5430841" y="2397127"/>
            <a:ext cx="4725984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8" name="Zástupný symbol pro zápatí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9" name="Zástupný symbol pro číslo snímku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6224C5-E13B-46E5-9C20-23DF2980661E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E043A3-3A2A-433D-8E1D-F4A3ECE6C6ED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3" name="Zástupný symbol pro zápatí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0B5B02-A21F-4C72-AFD5-2A775A6B40EA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534988" y="301623"/>
            <a:ext cx="3517897" cy="1279529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4179886" y="301623"/>
            <a:ext cx="5976939" cy="6451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534988" y="1581153"/>
            <a:ext cx="3517897" cy="51720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F8421D-B930-409A-A19E-A8F7D2E12B3D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2095503" y="5291139"/>
            <a:ext cx="6415092" cy="625477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 txBox="1">
            <a:spLocks noGrp="1"/>
          </p:cNvSpPr>
          <p:nvPr>
            <p:ph type="pic" idx="1"/>
          </p:nvPr>
        </p:nvSpPr>
        <p:spPr>
          <a:xfrm>
            <a:off x="2095503" y="674690"/>
            <a:ext cx="6415092" cy="45370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2095503" y="5916616"/>
            <a:ext cx="6415092" cy="88741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291F2D-192F-43AA-A733-640C9D90481D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1140D9-D64B-483D-99BD-513CFA7036DE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 txBox="1">
            <a:spLocks noGrp="1"/>
          </p:cNvSpPr>
          <p:nvPr>
            <p:ph type="title" orient="vert"/>
          </p:nvPr>
        </p:nvSpPr>
        <p:spPr>
          <a:xfrm>
            <a:off x="7751761" y="301623"/>
            <a:ext cx="2405064" cy="645635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>
          <a:xfrm>
            <a:off x="534988" y="301623"/>
            <a:ext cx="7064370" cy="645635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24150B-BA69-4068-B778-6DD17CF50D6A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ctrTitle"/>
          </p:nvPr>
        </p:nvSpPr>
        <p:spPr>
          <a:xfrm>
            <a:off x="801691" y="2347914"/>
            <a:ext cx="9088441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1"/>
          </p:nvPr>
        </p:nvSpPr>
        <p:spPr>
          <a:xfrm>
            <a:off x="1603372" y="4283077"/>
            <a:ext cx="7485058" cy="1931990"/>
          </a:xfrm>
        </p:spPr>
        <p:txBody>
          <a:bodyPr anchorCtr="1"/>
          <a:lstStyle>
            <a:lvl1pPr marL="0" indent="0" algn="ctr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321963-9133-4C14-99A2-85D7813073F3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313F8E-A849-427D-A415-4011308444EF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844548" y="4857749"/>
            <a:ext cx="9088441" cy="1501773"/>
          </a:xfrm>
        </p:spPr>
        <p:txBody>
          <a:bodyPr anchor="t" anchorCtr="0"/>
          <a:lstStyle>
            <a:lvl1pPr algn="l">
              <a:defRPr sz="4000" cap="all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844548" y="3203572"/>
            <a:ext cx="9088441" cy="1654177"/>
          </a:xfrm>
        </p:spPr>
        <p:txBody>
          <a:bodyPr anchor="b"/>
          <a:lstStyle>
            <a:lvl1pPr marL="0" indent="0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03BEE8-714A-454A-BB5F-5ED893438DC2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785817" y="2101848"/>
            <a:ext cx="4476746" cy="47386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5414967" y="2101848"/>
            <a:ext cx="4478338" cy="47386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E8D582-6D4F-4EA2-BCFB-CDB0D54F5D0C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534988" y="303215"/>
            <a:ext cx="9621838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534988" y="1692270"/>
            <a:ext cx="4724403" cy="704846"/>
          </a:xfrm>
        </p:spPr>
        <p:txBody>
          <a:bodyPr anchor="b"/>
          <a:lstStyle>
            <a:lvl1pPr marL="0" indent="0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534988" y="2397127"/>
            <a:ext cx="4724403" cy="4356101"/>
          </a:xfrm>
        </p:spPr>
        <p:txBody>
          <a:bodyPr/>
          <a:lstStyle>
            <a:lvl1pPr>
              <a:defRPr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 txBox="1">
            <a:spLocks noGrp="1"/>
          </p:cNvSpPr>
          <p:nvPr>
            <p:ph type="body" idx="3"/>
          </p:nvPr>
        </p:nvSpPr>
        <p:spPr>
          <a:xfrm>
            <a:off x="5430841" y="1692270"/>
            <a:ext cx="4725984" cy="704846"/>
          </a:xfrm>
        </p:spPr>
        <p:txBody>
          <a:bodyPr anchor="b"/>
          <a:lstStyle>
            <a:lvl1pPr marL="0" indent="0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b="1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 txBox="1">
            <a:spLocks noGrp="1"/>
          </p:cNvSpPr>
          <p:nvPr>
            <p:ph idx="4"/>
          </p:nvPr>
        </p:nvSpPr>
        <p:spPr>
          <a:xfrm>
            <a:off x="5430841" y="2397127"/>
            <a:ext cx="4725984" cy="4356101"/>
          </a:xfrm>
        </p:spPr>
        <p:txBody>
          <a:bodyPr/>
          <a:lstStyle>
            <a:lvl1pPr>
              <a:defRPr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8" name="Zástupný symbol pro zápatí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9" name="Zástupný symbol pro číslo snímku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F0DB02-7823-406E-88DE-9DD5F877D075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139FB4-349F-43DF-B1BF-4B6EB69419D1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3" name="Zástupný symbol pro zápatí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92869B-3AF3-43C4-B2A8-7ED987983A80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534988" y="301623"/>
            <a:ext cx="3517897" cy="1279529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4179886" y="301623"/>
            <a:ext cx="5976939" cy="6451604"/>
          </a:xfrm>
        </p:spPr>
        <p:txBody>
          <a:bodyPr/>
          <a:lstStyle>
            <a:lvl1pPr>
              <a:defRPr sz="32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534988" y="1581153"/>
            <a:ext cx="3517897" cy="5172075"/>
          </a:xfrm>
        </p:spPr>
        <p:txBody>
          <a:bodyPr/>
          <a:lstStyle>
            <a:lvl1pPr marL="0" indent="0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906B08-35DC-41FD-AF2A-EF3BF95D5D06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2095503" y="5291139"/>
            <a:ext cx="6415092" cy="625477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 txBox="1">
            <a:spLocks noGrp="1"/>
          </p:cNvSpPr>
          <p:nvPr>
            <p:ph type="pic" idx="1"/>
          </p:nvPr>
        </p:nvSpPr>
        <p:spPr>
          <a:xfrm>
            <a:off x="2095503" y="674690"/>
            <a:ext cx="6415092" cy="4537079"/>
          </a:xfrm>
        </p:spPr>
        <p:txBody>
          <a:bodyPr/>
          <a:lstStyle>
            <a:lvl1pPr marL="0" indent="0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3200"/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2095503" y="5916616"/>
            <a:ext cx="6415092" cy="887416"/>
          </a:xfrm>
        </p:spPr>
        <p:txBody>
          <a:bodyPr/>
          <a:lstStyle>
            <a:lvl1pPr marL="0" indent="0"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362" algn="l"/>
                <a:tab pos="5390644" algn="l"/>
                <a:tab pos="5839916" algn="l"/>
                <a:tab pos="6289197" algn="l"/>
                <a:tab pos="6738478" algn="l"/>
                <a:tab pos="7187760" algn="l"/>
                <a:tab pos="7637041" algn="l"/>
                <a:tab pos="8086322" algn="l"/>
                <a:tab pos="8535603" algn="l"/>
                <a:tab pos="8984876" algn="l"/>
              </a:tabLst>
              <a:defRPr sz="1400"/>
            </a:lvl1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604FEC-AA18-4CB7-8D21-43E0FEF81664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8311E8-2DF2-4E31-9DCA-DA31700DAEEF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 txBox="1">
            <a:spLocks noGrp="1"/>
          </p:cNvSpPr>
          <p:nvPr>
            <p:ph type="title" orient="vert"/>
          </p:nvPr>
        </p:nvSpPr>
        <p:spPr>
          <a:xfrm>
            <a:off x="7616823" y="555626"/>
            <a:ext cx="2276471" cy="628490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>
          <a:xfrm>
            <a:off x="785817" y="555626"/>
            <a:ext cx="6678613" cy="628490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A49B41-47EB-4A2D-96CA-D337D952880E}" type="slidenum">
              <a:rPr/>
              <a:pPr lvl="0"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D69B">
            <a:alpha val="6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 txBox="1">
            <a:spLocks noGrp="1"/>
          </p:cNvSpPr>
          <p:nvPr>
            <p:ph type="title"/>
          </p:nvPr>
        </p:nvSpPr>
        <p:spPr>
          <a:xfrm>
            <a:off x="534603" y="301322"/>
            <a:ext cx="9622441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cs-CZ"/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534603" y="1769043"/>
            <a:ext cx="9622441" cy="498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2"/>
          </p:nvPr>
        </p:nvSpPr>
        <p:spPr>
          <a:xfrm>
            <a:off x="534603" y="6887160"/>
            <a:ext cx="2490843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3"/>
          </p:nvPr>
        </p:nvSpPr>
        <p:spPr>
          <a:xfrm>
            <a:off x="3656521" y="6887160"/>
            <a:ext cx="3389040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4"/>
          </p:nvPr>
        </p:nvSpPr>
        <p:spPr>
          <a:xfrm>
            <a:off x="7665835" y="6887160"/>
            <a:ext cx="2490843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72B5843-04D2-4990-95D3-5B18BA4B4176}" type="slidenum">
              <a:rPr/>
              <a:pPr lvl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cs-CZ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cs-CZ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cs-CZ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cs-CZ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cs-CZ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cs-CZ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D69B">
            <a:alpha val="6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429118" y="1893960"/>
            <a:ext cx="10261442" cy="566567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DDDDDD"/>
          </a:solidFill>
          <a:ln w="9363">
            <a:solidFill>
              <a:srgbClr val="C0C0C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Zástupný symbol pro nadpis 2"/>
          <p:cNvSpPr txBox="1">
            <a:spLocks noGrp="1"/>
          </p:cNvSpPr>
          <p:nvPr>
            <p:ph type="title"/>
          </p:nvPr>
        </p:nvSpPr>
        <p:spPr>
          <a:xfrm>
            <a:off x="786237" y="555479"/>
            <a:ext cx="9106564" cy="1238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1"/>
          </p:nvPr>
        </p:nvSpPr>
        <p:spPr>
          <a:xfrm>
            <a:off x="786237" y="2101318"/>
            <a:ext cx="9106564" cy="473867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21241" rIns="0" bIns="0" anchor="t" anchorCtr="0" compatLnSpc="1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Volný tvar 4"/>
          <p:cNvSpPr/>
          <p:nvPr/>
        </p:nvSpPr>
        <p:spPr>
          <a:xfrm>
            <a:off x="356" y="0"/>
            <a:ext cx="193679" cy="91908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9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25C8D"/>
          </a:solidFill>
          <a:ln w="9363">
            <a:solidFill>
              <a:srgbClr val="80808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Volný tvar 5"/>
          <p:cNvSpPr/>
          <p:nvPr/>
        </p:nvSpPr>
        <p:spPr>
          <a:xfrm>
            <a:off x="356" y="2381399"/>
            <a:ext cx="193679" cy="91908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9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25C8D"/>
          </a:solidFill>
          <a:ln w="9363">
            <a:solidFill>
              <a:srgbClr val="80808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Volný tvar 6"/>
          <p:cNvSpPr/>
          <p:nvPr/>
        </p:nvSpPr>
        <p:spPr>
          <a:xfrm>
            <a:off x="356" y="1168557"/>
            <a:ext cx="193679" cy="91908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9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25C8D"/>
          </a:solidFill>
          <a:ln w="9363">
            <a:solidFill>
              <a:srgbClr val="80808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Zástupný symbol pro datum 7"/>
          <p:cNvSpPr txBox="1">
            <a:spLocks noGrp="1"/>
          </p:cNvSpPr>
          <p:nvPr>
            <p:ph type="dt" sz="half" idx="2"/>
          </p:nvPr>
        </p:nvSpPr>
        <p:spPr>
          <a:xfrm>
            <a:off x="534603" y="6887160"/>
            <a:ext cx="2490843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9" name="Zástupný symbol pro zápatí 8"/>
          <p:cNvSpPr txBox="1">
            <a:spLocks noGrp="1"/>
          </p:cNvSpPr>
          <p:nvPr>
            <p:ph type="ftr" sz="quarter" idx="3"/>
          </p:nvPr>
        </p:nvSpPr>
        <p:spPr>
          <a:xfrm>
            <a:off x="3656521" y="6887160"/>
            <a:ext cx="3389040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10" name="Zástupný symbol pro číslo snímku 9"/>
          <p:cNvSpPr txBox="1">
            <a:spLocks noGrp="1"/>
          </p:cNvSpPr>
          <p:nvPr>
            <p:ph type="sldNum" sz="quarter" idx="4"/>
          </p:nvPr>
        </p:nvSpPr>
        <p:spPr>
          <a:xfrm>
            <a:off x="7665835" y="6887160"/>
            <a:ext cx="2490843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DB2281B-DBB8-4436-A3F2-F375AE3C52AE}" type="slidenum">
              <a:rPr/>
              <a:pPr lvl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0" marR="0" lvl="0" indent="0" algn="ctr" defTabSz="914400" rtl="0" fontAlgn="auto" hangingPunct="0">
        <a:lnSpc>
          <a:spcPct val="93000"/>
        </a:lnSpc>
        <a:spcBef>
          <a:spcPts val="0"/>
        </a:spcBef>
        <a:spcAft>
          <a:spcPts val="0"/>
        </a:spcAft>
        <a:buNone/>
        <a:tabLst>
          <a:tab pos="0" algn="l"/>
          <a:tab pos="448915" algn="l"/>
          <a:tab pos="898196" algn="l"/>
          <a:tab pos="1347478" algn="l"/>
          <a:tab pos="1796759" algn="l"/>
          <a:tab pos="2246040" algn="l"/>
          <a:tab pos="2695322" algn="l"/>
          <a:tab pos="3144603" algn="l"/>
          <a:tab pos="3593875" algn="l"/>
          <a:tab pos="4043156" algn="l"/>
          <a:tab pos="4492438" algn="l"/>
          <a:tab pos="4941719" algn="l"/>
          <a:tab pos="5391000" algn="l"/>
          <a:tab pos="5840281" algn="l"/>
          <a:tab pos="6289563" algn="l"/>
          <a:tab pos="6738844" algn="l"/>
          <a:tab pos="7188116" algn="l"/>
          <a:tab pos="7637397" algn="l"/>
          <a:tab pos="8086679" algn="l"/>
          <a:tab pos="8535960" algn="l"/>
          <a:tab pos="8985241" algn="l"/>
        </a:tabLst>
        <a:defRPr lang="cs-CZ" sz="2400" b="1" i="0" u="none" strike="noStrike" kern="1200" cap="none" spc="0" baseline="0">
          <a:solidFill>
            <a:srgbClr val="333333"/>
          </a:solidFill>
          <a:uFillTx/>
          <a:latin typeface="Arial" pitchFamily="18"/>
          <a:cs typeface="Lucida Sans Unicode" pitchFamily="2"/>
        </a:defRPr>
      </a:lvl1pPr>
    </p:titleStyle>
    <p:bodyStyle>
      <a:lvl1pPr marL="342717" marR="0" lvl="0" indent="-342717" algn="l" defTabSz="914400" rtl="0" fontAlgn="auto" hangingPunct="0">
        <a:lnSpc>
          <a:spcPct val="93000"/>
        </a:lnSpc>
        <a:spcBef>
          <a:spcPts val="0"/>
        </a:spcBef>
        <a:spcAft>
          <a:spcPts val="0"/>
        </a:spcAft>
        <a:buNone/>
        <a:tabLst>
          <a:tab pos="342717" algn="l"/>
          <a:tab pos="448915" algn="l"/>
          <a:tab pos="898196" algn="l"/>
          <a:tab pos="1347478" algn="l"/>
          <a:tab pos="1796759" algn="l"/>
          <a:tab pos="2246040" algn="l"/>
          <a:tab pos="2695312" algn="l"/>
          <a:tab pos="3144594" algn="l"/>
          <a:tab pos="3593875" algn="l"/>
          <a:tab pos="4043156" algn="l"/>
          <a:tab pos="4492437" algn="l"/>
          <a:tab pos="4941353" algn="l"/>
          <a:tab pos="5390634" algn="l"/>
          <a:tab pos="5839916" algn="l"/>
          <a:tab pos="6289197" algn="l"/>
          <a:tab pos="6738478" algn="l"/>
          <a:tab pos="7187759" algn="l"/>
          <a:tab pos="7637032" algn="l"/>
          <a:tab pos="8086313" algn="l"/>
          <a:tab pos="8535594" algn="l"/>
          <a:tab pos="8984875" algn="l"/>
        </a:tabLst>
        <a:defRPr lang="cs-CZ" sz="2400" b="0" i="0" u="none" strike="noStrike" kern="1200" cap="none" spc="0" baseline="0">
          <a:solidFill>
            <a:srgbClr val="000000"/>
          </a:solidFill>
          <a:uFillTx/>
          <a:latin typeface="Arial" pitchFamily="2"/>
          <a:ea typeface="Lucida Sans Unicode" pitchFamily="2"/>
          <a:cs typeface="Lucida Sans Unicode" pitchFamily="2"/>
        </a:defRPr>
      </a:lvl1pPr>
      <a:lvl2pPr marL="742675" marR="0" lvl="1" indent="-285475" algn="l" defTabSz="914400" rtl="0" fontAlgn="auto" hangingPunct="0">
        <a:lnSpc>
          <a:spcPct val="9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 pitchFamily="18"/>
        <a:buChar char="–"/>
        <a:tabLst>
          <a:tab pos="742675" algn="l"/>
          <a:tab pos="898196" algn="l"/>
          <a:tab pos="1347477" algn="l"/>
          <a:tab pos="1796758" algn="l"/>
          <a:tab pos="2246030" algn="l"/>
          <a:tab pos="2694955" algn="l"/>
          <a:tab pos="3144236" algn="l"/>
          <a:tab pos="3593518" algn="l"/>
          <a:tab pos="4042799" algn="l"/>
          <a:tab pos="4492071" algn="l"/>
          <a:tab pos="4941352" algn="l"/>
          <a:tab pos="5390634" algn="l"/>
          <a:tab pos="5839915" algn="l"/>
          <a:tab pos="6289196" algn="l"/>
          <a:tab pos="6738478" algn="l"/>
          <a:tab pos="7187750" algn="l"/>
          <a:tab pos="7637031" algn="l"/>
          <a:tab pos="8086312" algn="l"/>
          <a:tab pos="8535594" algn="l"/>
          <a:tab pos="8984875" algn="l"/>
          <a:tab pos="9434156" algn="l"/>
        </a:tabLst>
        <a:defRPr lang="cs-CZ" sz="2800" b="0" i="0" u="none" strike="noStrike" kern="1200" cap="none" spc="0" baseline="0">
          <a:solidFill>
            <a:srgbClr val="000000"/>
          </a:solidFill>
          <a:uFillTx/>
          <a:latin typeface="Arial" pitchFamily="2"/>
          <a:ea typeface="Lucida Sans Unicode" pitchFamily="2"/>
          <a:cs typeface="Lucida Sans Unicode" pitchFamily="2"/>
        </a:defRPr>
      </a:lvl2pPr>
      <a:lvl3pPr marL="1143000" marR="0" lvl="2" indent="-228600" algn="l" defTabSz="914400" rtl="0" fontAlgn="auto" hangingPunct="0">
        <a:lnSpc>
          <a:spcPct val="9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 pitchFamily="18"/>
        <a:buChar char="•"/>
        <a:tabLst>
          <a:tab pos="1143000" algn="l"/>
          <a:tab pos="1347478" algn="l"/>
          <a:tab pos="1796759" algn="l"/>
          <a:tab pos="2246040" algn="l"/>
          <a:tab pos="2695322" algn="l"/>
          <a:tab pos="3144603" algn="l"/>
          <a:tab pos="3593875" algn="l"/>
          <a:tab pos="4043156" algn="l"/>
          <a:tab pos="4492438" algn="l"/>
          <a:tab pos="4941719" algn="l"/>
          <a:tab pos="5391000" algn="l"/>
          <a:tab pos="5840281" algn="l"/>
          <a:tab pos="6289563" algn="l"/>
          <a:tab pos="6738844" algn="l"/>
          <a:tab pos="7188116" algn="l"/>
          <a:tab pos="7637397" algn="l"/>
          <a:tab pos="8086679" algn="l"/>
          <a:tab pos="8535960" algn="l"/>
          <a:tab pos="8985241" algn="l"/>
          <a:tab pos="9434157" algn="l"/>
          <a:tab pos="9883438" algn="l"/>
        </a:tabLst>
        <a:defRPr lang="cs-CZ" sz="2400" b="0" i="0" u="none" strike="noStrike" kern="1200" cap="none" spc="0" baseline="0">
          <a:solidFill>
            <a:srgbClr val="000000"/>
          </a:solidFill>
          <a:uFillTx/>
          <a:latin typeface="Arial" pitchFamily="2"/>
          <a:ea typeface="Lucida Sans Unicode" pitchFamily="2"/>
          <a:cs typeface="Lucida Sans Unicode" pitchFamily="2"/>
        </a:defRPr>
      </a:lvl3pPr>
      <a:lvl4pPr marL="1600200" marR="0" lvl="3" indent="-228600" algn="l" defTabSz="914400" rtl="0" fontAlgn="auto" hangingPunct="0">
        <a:lnSpc>
          <a:spcPct val="9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 pitchFamily="18"/>
        <a:buChar char="–"/>
        <a:tabLst>
          <a:tab pos="1600200" algn="l"/>
          <a:tab pos="1796759" algn="l"/>
          <a:tab pos="2246040" algn="l"/>
          <a:tab pos="2695322" algn="l"/>
          <a:tab pos="3144603" algn="l"/>
          <a:tab pos="3593884" algn="l"/>
          <a:tab pos="4043156" algn="l"/>
          <a:tab pos="4492438" algn="l"/>
          <a:tab pos="4941719" algn="l"/>
          <a:tab pos="5391000" algn="l"/>
          <a:tab pos="5840281" algn="l"/>
          <a:tab pos="6289563" algn="l"/>
          <a:tab pos="6738844" algn="l"/>
          <a:tab pos="7188116" algn="l"/>
          <a:tab pos="7637397" algn="l"/>
          <a:tab pos="8086679" algn="l"/>
          <a:tab pos="8535960" algn="l"/>
          <a:tab pos="8985241" algn="l"/>
          <a:tab pos="9434157" algn="l"/>
          <a:tab pos="9883438" algn="l"/>
          <a:tab pos="10332720" algn="l"/>
        </a:tabLst>
        <a:defRPr lang="cs-CZ" sz="2000" b="0" i="0" u="none" strike="noStrike" kern="1200" cap="none" spc="0" baseline="0">
          <a:solidFill>
            <a:srgbClr val="000000"/>
          </a:solidFill>
          <a:uFillTx/>
          <a:latin typeface="Arial" pitchFamily="2"/>
          <a:ea typeface="Lucida Sans Unicode" pitchFamily="2"/>
          <a:cs typeface="Lucida Sans Unicode" pitchFamily="2"/>
        </a:defRPr>
      </a:lvl4pPr>
      <a:lvl5pPr marL="2057400" marR="0" lvl="4" indent="-228600" algn="l" defTabSz="914400" rtl="0" fontAlgn="auto" hangingPunct="0">
        <a:lnSpc>
          <a:spcPct val="93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Times New Roman" pitchFamily="18"/>
        <a:buChar char="»"/>
        <a:tabLst>
          <a:tab pos="2057400" algn="l"/>
          <a:tab pos="2246040" algn="l"/>
          <a:tab pos="2695322" algn="l"/>
          <a:tab pos="3144603" algn="l"/>
          <a:tab pos="3593875" algn="l"/>
          <a:tab pos="4043156" algn="l"/>
          <a:tab pos="4492438" algn="l"/>
          <a:tab pos="4941719" algn="l"/>
          <a:tab pos="5391000" algn="l"/>
          <a:tab pos="5840281" algn="l"/>
          <a:tab pos="6289563" algn="l"/>
          <a:tab pos="6738844" algn="l"/>
          <a:tab pos="7188116" algn="l"/>
          <a:tab pos="7637397" algn="l"/>
          <a:tab pos="8086679" algn="l"/>
          <a:tab pos="8535960" algn="l"/>
          <a:tab pos="8985241" algn="l"/>
          <a:tab pos="9434157" algn="l"/>
          <a:tab pos="9883438" algn="l"/>
          <a:tab pos="10332720" algn="l"/>
          <a:tab pos="10782001" algn="l"/>
        </a:tabLst>
        <a:defRPr lang="cs-CZ" sz="2000" b="0" i="0" u="none" strike="noStrike" kern="1200" cap="none" spc="0" baseline="0">
          <a:solidFill>
            <a:srgbClr val="000000"/>
          </a:solidFill>
          <a:uFillTx/>
          <a:latin typeface="Arial" pitchFamily="2"/>
          <a:ea typeface="Lucida Sans Unicode" pitchFamily="2"/>
          <a:cs typeface="Lucida Sans Unicode" pitchFamily="2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mdiabetic.eu/restart-senzoru-dexcom-g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4atiEHf6wZo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 txBox="1">
            <a:spLocks noGrp="1"/>
          </p:cNvSpPr>
          <p:nvPr>
            <p:ph type="subTitle" idx="4294967295"/>
          </p:nvPr>
        </p:nvSpPr>
        <p:spPr>
          <a:xfrm>
            <a:off x="534603" y="301322"/>
            <a:ext cx="9622441" cy="6456596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cs-CZ" sz="6000" b="1"/>
              <a:t>Střípky z diabetologie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Kompenzace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34603" y="2520004"/>
            <a:ext cx="9622441" cy="4238280"/>
          </a:xfrm>
        </p:spPr>
        <p:txBody>
          <a:bodyPr/>
          <a:lstStyle/>
          <a:p>
            <a:pPr lvl="0"/>
            <a:r>
              <a:rPr lang="cs-CZ"/>
              <a:t>Cílový glykovaný Hb </a:t>
            </a:r>
            <a:r>
              <a:rPr lang="cs-CZ" b="1"/>
              <a:t>do 53 mmol/mol</a:t>
            </a:r>
            <a:r>
              <a:rPr lang="cs-CZ"/>
              <a:t> – všichni DM 1. typu</a:t>
            </a:r>
          </a:p>
          <a:p>
            <a:pPr lvl="0"/>
            <a:r>
              <a:rPr lang="cs-CZ"/>
              <a:t>Při užití CGMS – </a:t>
            </a:r>
            <a:r>
              <a:rPr lang="cs-CZ" u="sng"/>
              <a:t>do 48 / 50 mmol/mol</a:t>
            </a:r>
          </a:p>
          <a:p>
            <a:pPr lvl="0"/>
            <a:endParaRPr lang="cs-CZ"/>
          </a:p>
          <a:p>
            <a:pPr lvl="0"/>
            <a:r>
              <a:rPr lang="cs-CZ"/>
              <a:t>Čas strávený v cílovém rozmezí – TIR</a:t>
            </a:r>
          </a:p>
          <a:p>
            <a:pPr lvl="0">
              <a:buNone/>
            </a:pPr>
            <a:r>
              <a:rPr lang="cs-CZ"/>
              <a:t>    - Time In Range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786237" y="360355"/>
            <a:ext cx="9130320" cy="11523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6798" rIns="90004" bIns="46798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72356"/>
            <a:ext cx="10691283" cy="755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10691996" cy="7560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754197" y="314279"/>
            <a:ext cx="9129963" cy="126036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800" b="1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Nový parametr kompenzace</a:t>
            </a:r>
          </a:p>
        </p:txBody>
      </p:sp>
      <p:sp>
        <p:nvSpPr>
          <p:cNvPr id="3" name="Volný tvar 2"/>
          <p:cNvSpPr/>
          <p:nvPr/>
        </p:nvSpPr>
        <p:spPr>
          <a:xfrm>
            <a:off x="769321" y="1944718"/>
            <a:ext cx="9616680" cy="529595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21241" rIns="0" bIns="0" anchor="t" anchorCtr="0" compatLnSpc="0"/>
          <a:lstStyle/>
          <a:p>
            <a:pPr marL="342717" marR="0" lvl="0" indent="-320762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Rizikovým faktorem vzniku komplikací diabetu je i tzv. </a:t>
            </a:r>
            <a:r>
              <a:rPr lang="cs-CZ" sz="2400" b="1" i="0" u="sng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glykemická variabilita</a:t>
            </a: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, tj. míra kolísání glykemie.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5200" y="2952716"/>
            <a:ext cx="10690917" cy="46306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Volný tvar 4"/>
          <p:cNvSpPr/>
          <p:nvPr/>
        </p:nvSpPr>
        <p:spPr>
          <a:xfrm>
            <a:off x="602644" y="3409916"/>
            <a:ext cx="9571317" cy="77003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FFFFFF"/>
                </a:solidFill>
                <a:uFillTx/>
                <a:latin typeface="Arial" pitchFamily="18"/>
                <a:ea typeface="Microsoft YaHei" pitchFamily="2"/>
                <a:cs typeface="Mangal" pitchFamily="2"/>
              </a:rPr>
              <a:t>Rizikovým faktorem vzniku komplikací diabetu je i tzv. glykemická variabilita, tj. kolísání glykemie.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10691996" cy="7560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10691996" cy="7560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1801"/>
            <a:ext cx="10734836" cy="755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 b="1">
                <a:cs typeface="Lucida Sans Unicode" pitchFamily="2"/>
              </a:rPr>
              <a:t>Dieta</a:t>
            </a:r>
            <a:endParaRPr lang="cs-CZ"/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Aft>
                <a:spcPts val="0"/>
              </a:spcAft>
              <a:buNone/>
            </a:pPr>
            <a:r>
              <a:rPr lang="cs-CZ" sz="2400" b="1">
                <a:cs typeface="Lucida Sans Unicode" pitchFamily="2"/>
              </a:rPr>
              <a:t>Edukační materiály</a:t>
            </a:r>
            <a:r>
              <a:rPr lang="cs-CZ" sz="2400">
                <a:cs typeface="Lucida Sans Unicode" pitchFamily="2"/>
              </a:rPr>
              <a:t> – diabetické tabulky, fotografie, součást kuchařek pro diabetiky</a:t>
            </a:r>
          </a:p>
          <a:p>
            <a:pPr marL="0" lvl="0" indent="0">
              <a:spcAft>
                <a:spcPts val="0"/>
              </a:spcAft>
              <a:buNone/>
            </a:pPr>
            <a:endParaRPr lang="cs-CZ" sz="2400">
              <a:cs typeface="Lucida Sans Unicode" pitchFamily="2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cs-CZ" sz="2400">
                <a:cs typeface="Lucida Sans Unicode" pitchFamily="2"/>
              </a:rPr>
              <a:t>------------------------------------------------------------------------------------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cs-CZ" sz="2400" b="1">
                <a:cs typeface="Lucida Sans Unicode" pitchFamily="2"/>
              </a:rPr>
              <a:t>Aplikace do chytrých telefonů</a:t>
            </a:r>
            <a:r>
              <a:rPr lang="cs-CZ" sz="2400">
                <a:cs typeface="Lucida Sans Unicode" pitchFamily="2"/>
              </a:rPr>
              <a:t> – počítání sacharidů</a:t>
            </a:r>
          </a:p>
          <a:p>
            <a:pPr marL="0" lvl="0" indent="0">
              <a:spcAft>
                <a:spcPts val="0"/>
              </a:spcAft>
              <a:buNone/>
            </a:pPr>
            <a:endParaRPr lang="cs-CZ" sz="2400">
              <a:cs typeface="Lucida Sans Unicode" pitchFamily="2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cs-CZ" sz="2400">
                <a:cs typeface="Lucida Sans Unicode" pitchFamily="2"/>
              </a:rPr>
              <a:t>- My fitness Pal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cs-CZ" sz="2400">
                <a:cs typeface="Lucida Sans Unicode" pitchFamily="2"/>
              </a:rPr>
              <a:t>- Fat Secret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cs-CZ" sz="2400">
                <a:cs typeface="Lucida Sans Unicode" pitchFamily="2"/>
              </a:rPr>
              <a:t>- Carbs and cals</a:t>
            </a:r>
          </a:p>
          <a:p>
            <a:pPr lvl="0"/>
            <a:endParaRPr lang="cs-CZ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type="body" idx="2"/>
          </p:nvPr>
        </p:nvSpPr>
        <p:spPr>
          <a:xfrm>
            <a:off x="5993974" y="1907630"/>
            <a:ext cx="4162842" cy="4845597"/>
          </a:xfrm>
        </p:spPr>
        <p:txBody>
          <a:bodyPr/>
          <a:lstStyle/>
          <a:p>
            <a:pPr marL="431999" lvl="0" indent="-323999">
              <a:buChar char="●"/>
            </a:pPr>
            <a:r>
              <a:rPr lang="cs-CZ" sz="3200"/>
              <a:t>Carbs and Cals</a:t>
            </a:r>
          </a:p>
        </p:txBody>
      </p:sp>
      <p:pic>
        <p:nvPicPr>
          <p:cNvPr id="3" name="Obrázek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304559" y="360355"/>
            <a:ext cx="5728679" cy="6840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type="body" idx="2"/>
          </p:nvPr>
        </p:nvSpPr>
        <p:spPr>
          <a:xfrm>
            <a:off x="5921974" y="301623"/>
            <a:ext cx="4320475" cy="6451604"/>
          </a:xfrm>
        </p:spPr>
        <p:txBody>
          <a:bodyPr/>
          <a:lstStyle/>
          <a:p>
            <a:pPr marL="409322" lvl="0" indent="-304559" algn="l">
              <a:spcAft>
                <a:spcPts val="0"/>
              </a:spcAft>
            </a:pPr>
            <a:r>
              <a:rPr lang="cs-CZ" sz="2200" b="1" kern="0">
                <a:cs typeface="Lucida Sans Unicode" pitchFamily="2"/>
              </a:rPr>
              <a:t>Mylife bolusový kalkulátor</a:t>
            </a:r>
          </a:p>
          <a:p>
            <a:pPr marL="409322" lvl="0" indent="-304559" algn="l">
              <a:spcAft>
                <a:spcPts val="0"/>
              </a:spcAft>
            </a:pPr>
            <a:endParaRPr lang="cs-CZ" sz="2200" kern="0">
              <a:cs typeface="Lucida Sans Unicode" pitchFamily="2"/>
            </a:endParaRPr>
          </a:p>
          <a:p>
            <a:pPr marL="409322" lvl="0" indent="-304559" algn="l">
              <a:spcAft>
                <a:spcPts val="0"/>
              </a:spcAft>
            </a:pPr>
            <a:endParaRPr lang="cs-CZ" sz="2200" kern="0">
              <a:cs typeface="Lucida Sans Unicode" pitchFamily="2"/>
            </a:endParaRPr>
          </a:p>
          <a:p>
            <a:pPr marL="409322" lvl="0" indent="-304559" algn="l">
              <a:spcAft>
                <a:spcPts val="0"/>
              </a:spcAft>
            </a:pPr>
            <a:r>
              <a:rPr lang="cs-CZ" sz="2200" u="sng" kern="0">
                <a:cs typeface="Lucida Sans Unicode" pitchFamily="2"/>
              </a:rPr>
              <a:t>Přednastavné vypočítané údaje:</a:t>
            </a:r>
          </a:p>
          <a:p>
            <a:pPr marL="409322" lvl="0" indent="-304559" algn="l">
              <a:spcAft>
                <a:spcPts val="0"/>
              </a:spcAft>
            </a:pPr>
            <a:r>
              <a:rPr lang="cs-CZ" sz="2200" kern="0">
                <a:cs typeface="Lucida Sans Unicode" pitchFamily="2"/>
              </a:rPr>
              <a:t>Citlivost na inzulín</a:t>
            </a:r>
          </a:p>
          <a:p>
            <a:pPr marL="409322" lvl="0" indent="-304559" algn="l">
              <a:spcAft>
                <a:spcPts val="0"/>
              </a:spcAft>
            </a:pPr>
            <a:r>
              <a:rPr lang="cs-CZ" sz="2200" kern="0">
                <a:cs typeface="Lucida Sans Unicode" pitchFamily="2"/>
              </a:rPr>
              <a:t>Délka účinku inzulínu</a:t>
            </a:r>
          </a:p>
          <a:p>
            <a:pPr marL="409322" lvl="0" indent="-304559" algn="l">
              <a:spcAft>
                <a:spcPts val="0"/>
              </a:spcAft>
            </a:pPr>
            <a:r>
              <a:rPr lang="cs-CZ" sz="2200" kern="0">
                <a:cs typeface="Lucida Sans Unicode" pitchFamily="2"/>
              </a:rPr>
              <a:t>Cílová glykémie</a:t>
            </a:r>
          </a:p>
          <a:p>
            <a:pPr marL="409322" lvl="0" indent="-304559" algn="l">
              <a:spcAft>
                <a:spcPts val="0"/>
              </a:spcAft>
            </a:pPr>
            <a:r>
              <a:rPr lang="cs-CZ" sz="2200" kern="0">
                <a:cs typeface="Lucida Sans Unicode" pitchFamily="2"/>
              </a:rPr>
              <a:t>Sacharido-inzulinový poměr</a:t>
            </a:r>
          </a:p>
          <a:p>
            <a:pPr marL="409322" lvl="0" indent="-304559" algn="l">
              <a:spcAft>
                <a:spcPts val="0"/>
              </a:spcAft>
            </a:pPr>
            <a:endParaRPr lang="cs-CZ" sz="2200" kern="0">
              <a:cs typeface="Lucida Sans Unicode" pitchFamily="2"/>
            </a:endParaRPr>
          </a:p>
          <a:p>
            <a:pPr marL="409322" lvl="0" indent="-304559" algn="l">
              <a:spcAft>
                <a:spcPts val="0"/>
              </a:spcAft>
            </a:pPr>
            <a:endParaRPr lang="cs-CZ" sz="2200" kern="0">
              <a:cs typeface="Lucida Sans Unicode" pitchFamily="2"/>
            </a:endParaRPr>
          </a:p>
          <a:p>
            <a:pPr marL="409322" lvl="0" indent="-304559" algn="l">
              <a:spcAft>
                <a:spcPts val="0"/>
              </a:spcAft>
            </a:pPr>
            <a:r>
              <a:rPr lang="cs-CZ" sz="2200" kern="0">
                <a:cs typeface="Lucida Sans Unicode" pitchFamily="2"/>
              </a:rPr>
              <a:t>Před jídlem pacient vkládá „jen“ </a:t>
            </a:r>
            <a:r>
              <a:rPr lang="cs-CZ" sz="2200" b="1" kern="0">
                <a:cs typeface="Lucida Sans Unicode" pitchFamily="2"/>
              </a:rPr>
              <a:t>gramy sacharidů</a:t>
            </a:r>
            <a:r>
              <a:rPr lang="cs-CZ" sz="2200" kern="0">
                <a:cs typeface="Lucida Sans Unicode" pitchFamily="2"/>
              </a:rPr>
              <a:t> a </a:t>
            </a:r>
            <a:r>
              <a:rPr lang="cs-CZ" sz="2200" b="1" kern="0">
                <a:cs typeface="Lucida Sans Unicode" pitchFamily="2"/>
              </a:rPr>
              <a:t>aktuální glykémii</a:t>
            </a:r>
          </a:p>
        </p:txBody>
      </p:sp>
      <p:pic>
        <p:nvPicPr>
          <p:cNvPr id="3" name="Obrázek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611276" y="144356"/>
            <a:ext cx="4810676" cy="7272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3"/>
          <p:cNvSpPr txBox="1">
            <a:spLocks noGrp="1"/>
          </p:cNvSpPr>
          <p:nvPr>
            <p:ph type="title"/>
          </p:nvPr>
        </p:nvSpPr>
        <p:spPr>
          <a:xfrm>
            <a:off x="449363" y="2699720"/>
            <a:ext cx="9622441" cy="1262155"/>
          </a:xfrm>
        </p:spPr>
        <p:txBody>
          <a:bodyPr/>
          <a:lstStyle/>
          <a:p>
            <a:pPr lvl="0">
              <a:buNone/>
            </a:pPr>
            <a:r>
              <a:rPr lang="cs-CZ"/>
              <a:t>Senzory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503276" y="303123"/>
            <a:ext cx="9070921" cy="125891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21241" rIns="0" bIns="0" anchor="ctr" anchorCtr="1" compatLnSpc="0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800" b="1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Senzory Dexom G6</a:t>
            </a:r>
          </a:p>
        </p:txBody>
      </p:sp>
      <p:sp>
        <p:nvSpPr>
          <p:cNvPr id="3" name="Volný tvar 2"/>
          <p:cNvSpPr/>
          <p:nvPr/>
        </p:nvSpPr>
        <p:spPr>
          <a:xfrm>
            <a:off x="741240" y="2101684"/>
            <a:ext cx="3435483" cy="47627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21241" rIns="0" bIns="0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94D"/>
              </a:buClr>
              <a:buSzPct val="100000"/>
              <a:buFont typeface="Wingdings" pitchFamily="2"/>
              <a:buChar char="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Bez kalibrace (jen na žádost „senzoru“ ke zpřesnění)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94D"/>
              </a:buClr>
              <a:buSzPct val="100000"/>
              <a:buFont typeface="Wingdings" pitchFamily="2"/>
              <a:buChar char="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Lucida Sans Unicode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94D"/>
              </a:buClr>
              <a:buSzPct val="100000"/>
              <a:buFont typeface="Wingdings" pitchFamily="2"/>
              <a:buChar char="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Životnost senzoru 10 dní (po 9. dni lze restartovat a o několik dní prodloužit)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94D"/>
              </a:buClr>
              <a:buSzPct val="100000"/>
              <a:buFont typeface="Wingdings" pitchFamily="2"/>
              <a:buChar char="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Lucida Sans Unicode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94D"/>
              </a:buClr>
              <a:buSzPct val="100000"/>
              <a:buFont typeface="Wingdings" pitchFamily="2"/>
              <a:buChar char="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Přesnější generace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(předchozí G4/G5)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4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Lucida Sans Unicode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94D"/>
              </a:buClr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Od 2 let věku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005443" y="1571762"/>
            <a:ext cx="5111642" cy="5975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Restart G6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143999" y="1835621"/>
            <a:ext cx="10386486" cy="5260342"/>
          </a:xfrm>
        </p:spPr>
        <p:txBody>
          <a:bodyPr/>
          <a:lstStyle/>
          <a:p>
            <a:pPr lvl="0"/>
            <a:r>
              <a:rPr lang="cs-CZ">
                <a:solidFill>
                  <a:srgbClr val="0000FF"/>
                </a:solidFill>
                <a:hlinkClick r:id="rId3"/>
              </a:rPr>
              <a:t>https://www.iamdiabetic.eu/restart-senzoru-dexcom-g6</a:t>
            </a:r>
          </a:p>
          <a:p>
            <a:pPr lvl="0"/>
            <a:endParaRPr lang="cs-CZ">
              <a:solidFill>
                <a:srgbClr val="0000FF"/>
              </a:solidFill>
            </a:endParaRPr>
          </a:p>
          <a:p>
            <a:pPr lvl="0"/>
            <a:r>
              <a:rPr lang="cs-CZ">
                <a:solidFill>
                  <a:srgbClr val="0000FF"/>
                </a:solidFill>
                <a:hlinkClick r:id="rId4"/>
              </a:rPr>
              <a:t>https://www.youtube.com/watch?v=4atiEHf6wZo</a:t>
            </a:r>
            <a:endParaRPr lang="cs-CZ">
              <a:solidFill>
                <a:srgbClr val="0000FF"/>
              </a:solidFill>
            </a:endParaRPr>
          </a:p>
          <a:p>
            <a:pPr lvl="0"/>
            <a:endParaRPr lang="cs-CZ">
              <a:solidFill>
                <a:srgbClr val="0000FF"/>
              </a:solidFill>
            </a:endParaRPr>
          </a:p>
          <a:p>
            <a:pPr lvl="0" algn="ctr">
              <a:buNone/>
            </a:pPr>
            <a:r>
              <a:rPr lang="cs-CZ" sz="3600"/>
              <a:t>Kompatibilita telefonů</a:t>
            </a:r>
          </a:p>
          <a:p>
            <a:pPr lvl="0">
              <a:buNone/>
            </a:pPr>
            <a:endParaRPr lang="cs-CZ">
              <a:solidFill>
                <a:srgbClr val="0000FF"/>
              </a:solidFill>
            </a:endParaRPr>
          </a:p>
          <a:p>
            <a:pPr lvl="0"/>
            <a:r>
              <a:rPr lang="cs-CZ">
                <a:solidFill>
                  <a:srgbClr val="0000FF"/>
                </a:solidFill>
              </a:rPr>
              <a:t>https://www.dexcom.com/compatibility</a:t>
            </a:r>
          </a:p>
          <a:p>
            <a:pPr lvl="0">
              <a:buNone/>
            </a:pPr>
            <a:endParaRPr lang="cs-CZ"/>
          </a:p>
          <a:p>
            <a:pPr lvl="0">
              <a:buNone/>
            </a:pP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 sz="3600" b="1">
                <a:cs typeface="Lucida Sans Unicode" pitchFamily="2"/>
              </a:rPr>
              <a:t>Systém Guardian - senzory Enlite (Medtronic MiniMed)</a:t>
            </a:r>
            <a:endParaRPr lang="cs-CZ" sz="3600"/>
          </a:p>
        </p:txBody>
      </p:sp>
      <p:sp>
        <p:nvSpPr>
          <p:cNvPr id="3" name="Zástupný symbol pro obsah 3"/>
          <p:cNvSpPr txBox="1">
            <a:spLocks noGrp="1"/>
          </p:cNvSpPr>
          <p:nvPr>
            <p:ph type="body" idx="1"/>
          </p:nvPr>
        </p:nvSpPr>
        <p:spPr>
          <a:xfrm>
            <a:off x="534988" y="2397127"/>
            <a:ext cx="4724403" cy="4356101"/>
          </a:xfrm>
        </p:spPr>
        <p:txBody>
          <a:bodyPr anchor="t"/>
          <a:lstStyle/>
          <a:p>
            <a:pPr marL="328324" lvl="0" indent="-320396" hangingPunct="1">
              <a:spcBef>
                <a:spcPts val="635"/>
              </a:spcBef>
              <a:spcAft>
                <a:spcPts val="1425"/>
              </a:spcAft>
            </a:pPr>
            <a:r>
              <a:rPr lang="cs-CZ" b="0">
                <a:cs typeface="Lucida Sans Unicode" pitchFamily="2"/>
              </a:rPr>
              <a:t>Životnost senzoru 6 dní (lze restartovat - vydrží 14 dní)</a:t>
            </a:r>
          </a:p>
          <a:p>
            <a:pPr marL="328324" lvl="0" indent="-320396" hangingPunct="1">
              <a:spcBef>
                <a:spcPts val="635"/>
              </a:spcBef>
              <a:spcAft>
                <a:spcPts val="1425"/>
              </a:spcAft>
            </a:pPr>
            <a:r>
              <a:rPr lang="cs-CZ" b="0">
                <a:cs typeface="Lucida Sans Unicode" pitchFamily="2"/>
              </a:rPr>
              <a:t>Kalibrace minimálně 2x denně</a:t>
            </a:r>
          </a:p>
          <a:p>
            <a:pPr marL="328324" lvl="0" indent="-320396" hangingPunct="1">
              <a:spcBef>
                <a:spcPts val="635"/>
              </a:spcBef>
              <a:spcAft>
                <a:spcPts val="1425"/>
              </a:spcAft>
            </a:pPr>
            <a:r>
              <a:rPr lang="cs-CZ" b="0">
                <a:cs typeface="Lucida Sans Unicode" pitchFamily="2"/>
              </a:rPr>
              <a:t>Není věkové omezení</a:t>
            </a:r>
          </a:p>
          <a:p>
            <a:pPr marL="328324" lvl="0" indent="-320396" hangingPunct="1">
              <a:spcBef>
                <a:spcPts val="635"/>
              </a:spcBef>
              <a:spcAft>
                <a:spcPts val="1425"/>
              </a:spcAft>
            </a:pPr>
            <a:r>
              <a:rPr lang="cs-CZ" b="0">
                <a:cs typeface="Lucida Sans Unicode" pitchFamily="2"/>
              </a:rPr>
              <a:t>Přijímač – chytrý telefon nebo pumpa Minimed 640G</a:t>
            </a:r>
          </a:p>
          <a:p>
            <a:pPr marL="431999" lvl="0" indent="-323999">
              <a:buChar char="●"/>
            </a:pPr>
            <a:endParaRPr lang="cs-CZ" b="0"/>
          </a:p>
        </p:txBody>
      </p:sp>
      <p:pic>
        <p:nvPicPr>
          <p:cNvPr id="4" name="Obrázek 6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6103802" y="2351160"/>
            <a:ext cx="4588916" cy="3390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 sz="3800" b="1">
                <a:cs typeface="Lucida Sans Unicode" pitchFamily="2"/>
              </a:rPr>
              <a:t>Freestyle Libre</a:t>
            </a:r>
            <a:endParaRPr lang="cs-CZ" sz="3800"/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FBG (flash blood glucose system)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Neukazuje data kontinuálně – nejsou alarmy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Informace po přiložení čtečky k senzoru – data za posl. 8 hodin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Nekalibruje se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Senzor měří 14 dní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Od 4 let věku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None/>
            </a:pPr>
            <a:r>
              <a:rPr lang="cs-CZ" sz="2400">
                <a:latin typeface="Airal"/>
                <a:cs typeface="Lucida Sans Unicode" pitchFamily="2"/>
              </a:rPr>
              <a:t>-----------------------------------------------</a:t>
            </a:r>
          </a:p>
          <a:p>
            <a:pPr marL="0" lvl="0" indent="0" hangingPunct="1">
              <a:spcBef>
                <a:spcPts val="635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cs-CZ" sz="2400">
                <a:latin typeface="Airal"/>
                <a:cs typeface="Lucida Sans Unicode" pitchFamily="2"/>
              </a:rPr>
              <a:t>Aplikace LibreView – data snímá mobilní telefon (NFC rozhraní) – po připojení (wifi, data) automaticky odesílá informace na cloud</a:t>
            </a:r>
          </a:p>
          <a:p>
            <a:pPr lvl="0"/>
            <a:endParaRPr lang="cs-CZ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 sz="3800"/>
              <a:t>Freestyle Libre</a:t>
            </a:r>
          </a:p>
        </p:txBody>
      </p:sp>
      <p:pic>
        <p:nvPicPr>
          <p:cNvPr id="3" name="Obrázek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1311478" y="1557360"/>
            <a:ext cx="8616601" cy="557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ucose Pattern Insights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187549"/>
            <a:ext cx="10691814" cy="5800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2"/>
          <p:cNvSpPr txBox="1">
            <a:spLocks noGrp="1"/>
          </p:cNvSpPr>
          <p:nvPr>
            <p:ph type="title"/>
          </p:nvPr>
        </p:nvSpPr>
        <p:spPr>
          <a:xfrm>
            <a:off x="534603" y="323450"/>
            <a:ext cx="8123666" cy="1240026"/>
          </a:xfrm>
        </p:spPr>
        <p:txBody>
          <a:bodyPr/>
          <a:lstStyle/>
          <a:p>
            <a:pPr lvl="0">
              <a:buNone/>
            </a:pPr>
            <a:r>
              <a:rPr lang="cs-CZ" sz="3800"/>
              <a:t>Eversense XL         </a:t>
            </a:r>
          </a:p>
        </p:txBody>
      </p:sp>
      <p:sp>
        <p:nvSpPr>
          <p:cNvPr id="3" name="Zástupný symbol pro obsah 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400"/>
              <a:t>Senzor implantován do podkoží</a:t>
            </a:r>
          </a:p>
          <a:p>
            <a:pPr lvl="0"/>
            <a:r>
              <a:rPr lang="cs-CZ" sz="2400"/>
              <a:t>Měří až 180 dní</a:t>
            </a:r>
          </a:p>
          <a:p>
            <a:pPr lvl="0"/>
            <a:r>
              <a:rPr lang="cs-CZ" sz="2400"/>
              <a:t>Od 18 let věku</a:t>
            </a:r>
          </a:p>
        </p:txBody>
      </p:sp>
      <p:pic>
        <p:nvPicPr>
          <p:cNvPr id="4" name="Obrázek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9720" y="3998881"/>
            <a:ext cx="7779596" cy="3562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5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026843" y="0"/>
            <a:ext cx="3665884" cy="3998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521372" y="467468"/>
            <a:ext cx="9621719" cy="95643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800" b="1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Lucida Sans Unicode" pitchFamily="2"/>
                <a:cs typeface="Lucida Sans Unicode" pitchFamily="2"/>
              </a:rPr>
              <a:t>Kalibrace senzoru, lag-time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1716118"/>
            <a:ext cx="10690917" cy="5430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Úhrada senzorů ZP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r>
              <a:rPr lang="cs-CZ" sz="2400" b="1">
                <a:latin typeface="" pitchFamily="16"/>
                <a:cs typeface="Lucida Sans Unicode" pitchFamily="2"/>
              </a:rPr>
              <a:t>Systém Freestyle Libre</a:t>
            </a: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endParaRPr lang="cs-CZ" sz="2400">
              <a:latin typeface="" pitchFamily="16"/>
              <a:cs typeface="Lucida Sans Unicode" pitchFamily="2"/>
            </a:endParaRP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r>
              <a:rPr lang="cs-CZ" sz="2400">
                <a:latin typeface="" pitchFamily="16"/>
                <a:cs typeface="Lucida Sans Unicode" pitchFamily="2"/>
              </a:rPr>
              <a:t>- čtečka = glukometr – 1x /4 roky</a:t>
            </a: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endParaRPr lang="cs-CZ" sz="2400">
              <a:latin typeface="" pitchFamily="16"/>
              <a:cs typeface="Lucida Sans Unicode" pitchFamily="2"/>
            </a:endParaRP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r>
              <a:rPr lang="cs-CZ" sz="2400">
                <a:latin typeface="" pitchFamily="16"/>
                <a:cs typeface="Lucida Sans Unicode" pitchFamily="2"/>
              </a:rPr>
              <a:t>- 26ks senzorů / kalendářní rok</a:t>
            </a: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endParaRPr lang="cs-CZ" sz="2400">
              <a:latin typeface="" pitchFamily="16"/>
              <a:cs typeface="Lucida Sans Unicode" pitchFamily="2"/>
            </a:endParaRP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r>
              <a:rPr lang="cs-CZ" sz="2400">
                <a:latin typeface="" pitchFamily="16"/>
                <a:cs typeface="Lucida Sans Unicode" pitchFamily="2"/>
              </a:rPr>
              <a:t>   (při plném využití pokryje 26 senzorů á 14 dní  - 364 dní v roce)</a:t>
            </a: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endParaRPr lang="cs-CZ" sz="2400">
              <a:latin typeface="" pitchFamily="16"/>
              <a:cs typeface="Lucida Sans Unicode" pitchFamily="2"/>
            </a:endParaRPr>
          </a:p>
          <a:p>
            <a:pPr marL="342717" lvl="0" indent="-342717" algn="l">
              <a:lnSpc>
                <a:spcPct val="93000"/>
              </a:lnSpc>
              <a:spcAft>
                <a:spcPts val="0"/>
              </a:spcAft>
              <a:buNone/>
              <a:tabLst>
                <a:tab pos="342717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12" algn="l"/>
                <a:tab pos="3144594" algn="l"/>
                <a:tab pos="3593875" algn="l"/>
                <a:tab pos="4043156" algn="l"/>
                <a:tab pos="4492437" algn="l"/>
                <a:tab pos="4941353" algn="l"/>
                <a:tab pos="5390634" algn="l"/>
                <a:tab pos="5839916" algn="l"/>
                <a:tab pos="6289197" algn="l"/>
                <a:tab pos="6738478" algn="l"/>
                <a:tab pos="7187759" algn="l"/>
                <a:tab pos="7637032" algn="l"/>
                <a:tab pos="8086313" algn="l"/>
                <a:tab pos="8535594" algn="l"/>
                <a:tab pos="8984875" algn="l"/>
              </a:tabLst>
            </a:pPr>
            <a:r>
              <a:rPr lang="cs-CZ" sz="2400">
                <a:latin typeface="" pitchFamily="16"/>
                <a:cs typeface="Lucida Sans Unicode" pitchFamily="2"/>
              </a:rPr>
              <a:t>- množstevní limitace glukosových proužků – 300ks/ rok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Úhrada senzorů ZP</a:t>
            </a:r>
          </a:p>
        </p:txBody>
      </p:sp>
      <p:sp>
        <p:nvSpPr>
          <p:cNvPr id="3" name="Zástupný symbol pro obsah 4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200" b="1" dirty="0" err="1">
                <a:latin typeface="" pitchFamily="16"/>
              </a:rPr>
              <a:t>Dexcom</a:t>
            </a:r>
            <a:r>
              <a:rPr lang="cs-CZ" sz="2200" b="1" dirty="0">
                <a:latin typeface="" pitchFamily="16"/>
              </a:rPr>
              <a:t> G6</a:t>
            </a:r>
          </a:p>
          <a:p>
            <a:pPr lvl="0"/>
            <a:r>
              <a:rPr lang="cs-CZ" sz="2200" dirty="0">
                <a:latin typeface="" pitchFamily="16"/>
              </a:rPr>
              <a:t>-  vysílač G6 – 4226,-  Kč/kus</a:t>
            </a:r>
          </a:p>
          <a:p>
            <a:pPr lvl="0"/>
            <a:r>
              <a:rPr lang="cs-CZ" sz="2200" dirty="0">
                <a:latin typeface="" pitchFamily="16"/>
              </a:rPr>
              <a:t>-  senzor G6 – 1811,-  Kč/kus</a:t>
            </a:r>
          </a:p>
          <a:p>
            <a:pPr lvl="0">
              <a:buNone/>
            </a:pPr>
            <a:r>
              <a:rPr lang="cs-CZ" sz="2200" dirty="0">
                <a:latin typeface="" pitchFamily="16"/>
              </a:rPr>
              <a:t>----------------------------------------------------------------</a:t>
            </a:r>
          </a:p>
          <a:p>
            <a:pPr lvl="0"/>
            <a:r>
              <a:rPr lang="cs-CZ" sz="2200" dirty="0" smtClean="0">
                <a:latin typeface="" pitchFamily="16"/>
              </a:rPr>
              <a:t>NOVÁ </a:t>
            </a:r>
            <a:r>
              <a:rPr lang="cs-CZ" sz="2200" dirty="0">
                <a:latin typeface="" pitchFamily="16"/>
              </a:rPr>
              <a:t>INFORMACE – lze různě kombinovat poměr předepsaných vysílačů a senzorů – závazná je celková částka 60.000,-/rok</a:t>
            </a:r>
            <a:r>
              <a:rPr lang="cs-CZ" sz="2200" dirty="0" smtClean="0">
                <a:latin typeface="" pitchFamily="16"/>
              </a:rPr>
              <a:t>!</a:t>
            </a:r>
            <a:endParaRPr lang="cs-CZ" sz="2200" dirty="0">
              <a:latin typeface="" pitchFamily="16"/>
            </a:endParaRPr>
          </a:p>
          <a:p>
            <a:pPr lvl="0"/>
            <a:r>
              <a:rPr lang="cs-CZ" sz="2200" dirty="0">
                <a:latin typeface="" pitchFamily="16"/>
              </a:rPr>
              <a:t>- není redukováno množství </a:t>
            </a:r>
            <a:r>
              <a:rPr lang="cs-CZ" sz="2200" dirty="0" err="1">
                <a:latin typeface="" pitchFamily="16"/>
              </a:rPr>
              <a:t>glukosových</a:t>
            </a:r>
            <a:r>
              <a:rPr lang="cs-CZ" sz="2200" dirty="0">
                <a:latin typeface="" pitchFamily="16"/>
              </a:rPr>
              <a:t> proužků</a:t>
            </a:r>
            <a:endParaRPr lang="cs-CZ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 sz="3800"/>
              <a:t>Úhrada senzorů ZP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200" b="1">
                <a:latin typeface="" pitchFamily="16"/>
              </a:rPr>
              <a:t>Senzory Enlite  a Enlite 3</a:t>
            </a:r>
          </a:p>
          <a:p>
            <a:pPr lvl="0"/>
            <a:r>
              <a:rPr lang="cs-CZ" sz="2200">
                <a:latin typeface="" pitchFamily="16"/>
              </a:rPr>
              <a:t>- do celkové sumy 60.000,- vč. DPH / kalendářní rok</a:t>
            </a:r>
          </a:p>
          <a:p>
            <a:pPr lvl="0"/>
            <a:r>
              <a:rPr lang="cs-CZ" sz="2200">
                <a:latin typeface="" pitchFamily="16"/>
              </a:rPr>
              <a:t>- vysílač Guardian 10.000,-</a:t>
            </a:r>
          </a:p>
          <a:p>
            <a:pPr lvl="0"/>
            <a:r>
              <a:rPr lang="cs-CZ" sz="2200">
                <a:latin typeface="" pitchFamily="16"/>
              </a:rPr>
              <a:t>- senzor Enlite – 1.201,-</a:t>
            </a:r>
          </a:p>
          <a:p>
            <a:pPr lvl="0"/>
            <a:r>
              <a:rPr lang="cs-CZ" sz="2200">
                <a:latin typeface="" pitchFamily="16"/>
              </a:rPr>
              <a:t>- senzor Guardian 3 – 1.364,-</a:t>
            </a:r>
          </a:p>
          <a:p>
            <a:pPr lvl="0"/>
            <a:r>
              <a:rPr lang="cs-CZ" sz="2200">
                <a:latin typeface="" pitchFamily="16"/>
              </a:rPr>
              <a:t>------------------------------------------------------------------</a:t>
            </a:r>
          </a:p>
          <a:p>
            <a:pPr lvl="0"/>
            <a:r>
              <a:rPr lang="cs-CZ" sz="2200">
                <a:latin typeface="" pitchFamily="16"/>
              </a:rPr>
              <a:t>Není redukováno množství glukosových testačních proužků</a:t>
            </a:r>
          </a:p>
          <a:p>
            <a:pPr lvl="0"/>
            <a:endParaRPr lang="cs-CZ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cs-CZ"/>
              <a:t>www.diadeti.cz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56" y="1793879"/>
            <a:ext cx="10691640" cy="576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56" y="431999"/>
            <a:ext cx="10691640" cy="6536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Alergie na senzory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200">
                <a:latin typeface="" pitchFamily="16"/>
              </a:rPr>
              <a:t>- různé desinfekce</a:t>
            </a:r>
          </a:p>
          <a:p>
            <a:pPr lvl="0"/>
            <a:endParaRPr lang="cs-CZ" sz="2200">
              <a:latin typeface="" pitchFamily="16"/>
            </a:endParaRPr>
          </a:p>
          <a:p>
            <a:pPr lvl="0"/>
            <a:r>
              <a:rPr lang="cs-CZ" sz="2200">
                <a:latin typeface="" pitchFamily="16"/>
              </a:rPr>
              <a:t>- Opsite spray, 3M Cavillon spray – vrstva ochranného filmu na kůži</a:t>
            </a:r>
          </a:p>
          <a:p>
            <a:pPr lvl="0"/>
            <a:endParaRPr lang="cs-CZ" sz="2200">
              <a:latin typeface="" pitchFamily="16"/>
            </a:endParaRPr>
          </a:p>
          <a:p>
            <a:pPr lvl="0"/>
            <a:r>
              <a:rPr lang="cs-CZ" sz="2200">
                <a:latin typeface="" pitchFamily="16"/>
              </a:rPr>
              <a:t>- hypoalergenní náplast</a:t>
            </a:r>
          </a:p>
          <a:p>
            <a:pPr lvl="0"/>
            <a:endParaRPr lang="cs-CZ" sz="2200">
              <a:latin typeface="" pitchFamily="16"/>
            </a:endParaRPr>
          </a:p>
          <a:p>
            <a:pPr lvl="0"/>
            <a:r>
              <a:rPr lang="cs-CZ" sz="2200">
                <a:latin typeface="" pitchFamily="16"/>
              </a:rPr>
              <a:t>- sprej do nosu s kortikoidy - Flixonase</a:t>
            </a:r>
          </a:p>
          <a:p>
            <a:pPr lvl="0"/>
            <a:endParaRPr lang="cs-CZ" sz="2200">
              <a:latin typeface="" pitchFamily="16"/>
            </a:endParaRPr>
          </a:p>
          <a:p>
            <a:pPr lvl="0"/>
            <a:r>
              <a:rPr lang="cs-CZ" sz="2200">
                <a:latin typeface="" pitchFamily="16"/>
              </a:rPr>
              <a:t>- ošetření podrážděné kůži po vytažení senzoru – Vitella Ictamo</a:t>
            </a:r>
          </a:p>
          <a:p>
            <a:pPr lvl="0"/>
            <a:endParaRPr lang="cs-CZ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Inzulíny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cs-CZ"/>
              <a:t>Fiasp</a:t>
            </a:r>
          </a:p>
          <a:p>
            <a:pPr lvl="0"/>
            <a:r>
              <a:rPr lang="cs-CZ"/>
              <a:t>Novorapid, Humalog</a:t>
            </a:r>
          </a:p>
          <a:p>
            <a:pPr lvl="0"/>
            <a:r>
              <a:rPr lang="cs-CZ"/>
              <a:t>Actrapid</a:t>
            </a:r>
          </a:p>
          <a:p>
            <a:pPr lvl="0"/>
            <a:r>
              <a:rPr lang="cs-CZ"/>
              <a:t>Insulatard</a:t>
            </a:r>
          </a:p>
          <a:p>
            <a:pPr lvl="0"/>
            <a:r>
              <a:rPr lang="cs-CZ"/>
              <a:t>Levemir</a:t>
            </a:r>
          </a:p>
          <a:p>
            <a:pPr lvl="0"/>
            <a:r>
              <a:rPr lang="cs-CZ"/>
              <a:t>Lantus, Abasaglar</a:t>
            </a:r>
          </a:p>
          <a:p>
            <a:pPr lvl="0"/>
            <a:r>
              <a:rPr lang="cs-CZ"/>
              <a:t>Toujeo</a:t>
            </a:r>
          </a:p>
          <a:p>
            <a:pPr lvl="0"/>
            <a:r>
              <a:rPr lang="cs-CZ"/>
              <a:t>Tresiba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Fiasp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34603" y="1769043"/>
            <a:ext cx="9622441" cy="5000396"/>
          </a:xfrm>
        </p:spPr>
        <p:txBody>
          <a:bodyPr/>
          <a:lstStyle/>
          <a:p>
            <a:pPr lvl="0"/>
            <a:r>
              <a:rPr lang="cs-CZ"/>
              <a:t>Od 1 roku věku</a:t>
            </a:r>
          </a:p>
          <a:p>
            <a:pPr lvl="0"/>
            <a:r>
              <a:rPr lang="cs-CZ"/>
              <a:t>Nástup o cca 5 minut rychlejší než Novorapid</a:t>
            </a:r>
          </a:p>
          <a:p>
            <a:pPr lvl="0"/>
            <a:r>
              <a:rPr lang="cs-CZ"/>
              <a:t>Maximální účinek mezi 1-3 hodinami (závisí na dávce)</a:t>
            </a:r>
          </a:p>
          <a:p>
            <a:pPr lvl="0"/>
            <a:r>
              <a:rPr lang="cs-CZ"/>
              <a:t>Možno použít do pump (mimo pumpu Tandem T:slim X2)</a:t>
            </a:r>
          </a:p>
          <a:p>
            <a:pPr lvl="0"/>
            <a:r>
              <a:rPr lang="cs-CZ"/>
              <a:t>Zatím není v předplněných cartigích (pumpa AccuCheck Insight, Mylife Ypsopump)</a:t>
            </a:r>
          </a:p>
          <a:p>
            <a:pPr lvl="0"/>
            <a:r>
              <a:rPr lang="cs-CZ"/>
              <a:t>Koncentrace inzulínu 100IU/ml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Tresiba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cs-CZ"/>
              <a:t>Od 1 roku věku</a:t>
            </a:r>
          </a:p>
          <a:p>
            <a:pPr lvl="0"/>
            <a:r>
              <a:rPr lang="cs-CZ"/>
              <a:t>Trvání účinku až 42 hodin / při každodenní aplikaci</a:t>
            </a:r>
          </a:p>
          <a:p>
            <a:pPr lvl="0"/>
            <a:r>
              <a:rPr lang="cs-CZ"/>
              <a:t>Ustálená hladina po 2-3 dnech aplikace</a:t>
            </a:r>
          </a:p>
          <a:p>
            <a:pPr lvl="0"/>
            <a:r>
              <a:rPr lang="cs-CZ"/>
              <a:t>po subkutánní injekci rozpustných multihexamer vznikne depotního úložiště, ze kterého se inzulin degludek (Tresiba) pomalu vstřebává do krevního oběhu, což vede k rovnoměrnému a stabilnímu účinku</a:t>
            </a:r>
          </a:p>
          <a:p>
            <a:pPr lvl="0"/>
            <a:r>
              <a:rPr lang="cs-CZ"/>
              <a:t>Pozor – koncentrace 100IU/ml a 200IU/ml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91" y="18"/>
            <a:ext cx="10691640" cy="755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 txBox="1">
            <a:spLocks noGrp="1"/>
          </p:cNvSpPr>
          <p:nvPr>
            <p:ph type="subTitle" idx="4294967295"/>
          </p:nvPr>
        </p:nvSpPr>
        <p:spPr>
          <a:xfrm>
            <a:off x="534603" y="301322"/>
            <a:ext cx="9622441" cy="6456596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cs-CZ" sz="4800" b="1"/>
              <a:t>Hypoglykémie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>
              <a:buNone/>
            </a:pPr>
            <a:r>
              <a:rPr lang="cs-CZ"/>
              <a:t>Glucagen Hypokit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87999" y="1439997"/>
            <a:ext cx="10223997" cy="575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buNone/>
            </a:pPr>
            <a:r>
              <a:rPr lang="cs-CZ"/>
              <a:t>Glucagen Hypokit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21372" y="2051648"/>
            <a:ext cx="9622441" cy="4989240"/>
          </a:xfrm>
        </p:spPr>
        <p:txBody>
          <a:bodyPr/>
          <a:lstStyle/>
          <a:p>
            <a:pPr marL="0" lvl="0" indent="0"/>
            <a:r>
              <a:rPr lang="cs-CZ"/>
              <a:t>aplikace do svalu</a:t>
            </a:r>
          </a:p>
          <a:p>
            <a:pPr marL="0" lvl="0" indent="0"/>
            <a:r>
              <a:rPr lang="cs-CZ"/>
              <a:t>do 25kg – ½ ampule, nad 25kg – celá ampule</a:t>
            </a:r>
          </a:p>
          <a:p>
            <a:pPr marL="0" lvl="0" indent="0"/>
            <a:r>
              <a:rPr lang="cs-CZ"/>
              <a:t>plná úhrada ZP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>
              <a:buNone/>
            </a:pPr>
            <a:r>
              <a:rPr lang="cs-CZ"/>
              <a:t>Baqsimi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085401" y="1580037"/>
            <a:ext cx="8598962" cy="5995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>
              <a:buNone/>
            </a:pPr>
            <a:r>
              <a:rPr lang="cs-CZ"/>
              <a:t>Baqsimi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34603" y="1769043"/>
            <a:ext cx="9622441" cy="4344780"/>
          </a:xfrm>
        </p:spPr>
        <p:txBody>
          <a:bodyPr>
            <a:spAutoFit/>
          </a:bodyPr>
          <a:lstStyle/>
          <a:p>
            <a:pPr lvl="0"/>
            <a:r>
              <a:rPr lang="cs-CZ"/>
              <a:t>Jednoduchá aplikace – nosní zásyp (rýma neovlivňuje vstřebání)</a:t>
            </a:r>
          </a:p>
          <a:p>
            <a:pPr lvl="0"/>
            <a:r>
              <a:rPr lang="cs-CZ"/>
              <a:t>Účinnost srovnatelná s Glucagen Hypokit</a:t>
            </a:r>
          </a:p>
          <a:p>
            <a:pPr lvl="0"/>
            <a:r>
              <a:rPr lang="cs-CZ"/>
              <a:t>Skladování při teplotě do 30 stupňů</a:t>
            </a:r>
          </a:p>
          <a:p>
            <a:pPr lvl="0"/>
            <a:r>
              <a:rPr lang="cs-CZ"/>
              <a:t>Zatím nehradí ZP – cena cca 3000,- Kč</a:t>
            </a:r>
          </a:p>
          <a:p>
            <a:pPr lvl="0"/>
            <a:r>
              <a:rPr lang="cs-CZ"/>
              <a:t>Od 4 let věku</a:t>
            </a:r>
          </a:p>
          <a:p>
            <a:pPr lvl="0"/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None/>
            </a:pPr>
            <a:r>
              <a:rPr lang="cs-CZ" b="1">
                <a:cs typeface="Lucida Sans Unicode" pitchFamily="2"/>
              </a:rPr>
              <a:t>Děkuji za pozornost</a:t>
            </a:r>
            <a:endParaRPr lang="cs-CZ"/>
          </a:p>
        </p:txBody>
      </p:sp>
      <p:pic>
        <p:nvPicPr>
          <p:cNvPr id="3" name="Obrázek 3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2214356" y="2087639"/>
            <a:ext cx="6028200" cy="5342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ulek6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673</Words>
  <Application>Microsoft Office PowerPoint</Application>
  <PresentationFormat>Vlastní</PresentationFormat>
  <Paragraphs>141</Paragraphs>
  <Slides>36</Slides>
  <Notes>22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36</vt:i4>
      </vt:variant>
    </vt:vector>
  </HeadingPairs>
  <TitlesOfParts>
    <vt:vector size="38" baseType="lpstr">
      <vt:lpstr>Výchozí</vt:lpstr>
      <vt:lpstr>Titulek6</vt:lpstr>
      <vt:lpstr>Snímek 1</vt:lpstr>
      <vt:lpstr>Kompenzace</vt:lpstr>
      <vt:lpstr>Snímek 3</vt:lpstr>
      <vt:lpstr>Snímek 4</vt:lpstr>
      <vt:lpstr>Snímek 5</vt:lpstr>
      <vt:lpstr>Snímek 6</vt:lpstr>
      <vt:lpstr>Snímek 7</vt:lpstr>
      <vt:lpstr>Snímek 8</vt:lpstr>
      <vt:lpstr>Dieta</vt:lpstr>
      <vt:lpstr>Snímek 10</vt:lpstr>
      <vt:lpstr>Snímek 11</vt:lpstr>
      <vt:lpstr>Senzory</vt:lpstr>
      <vt:lpstr>Snímek 13</vt:lpstr>
      <vt:lpstr>Restart G6</vt:lpstr>
      <vt:lpstr>Systém Guardian - senzory Enlite (Medtronic MiniMed)</vt:lpstr>
      <vt:lpstr>Freestyle Libre</vt:lpstr>
      <vt:lpstr>Freestyle Libre</vt:lpstr>
      <vt:lpstr>Snímek 18</vt:lpstr>
      <vt:lpstr>Eversense XL         </vt:lpstr>
      <vt:lpstr>Snímek 20</vt:lpstr>
      <vt:lpstr>Úhrada senzorů ZP</vt:lpstr>
      <vt:lpstr>Úhrada senzorů ZP</vt:lpstr>
      <vt:lpstr>Úhrada senzorů ZP</vt:lpstr>
      <vt:lpstr>www.diadeti.cz</vt:lpstr>
      <vt:lpstr>Snímek 25</vt:lpstr>
      <vt:lpstr>Alergie na senzory</vt:lpstr>
      <vt:lpstr>Inzulíny</vt:lpstr>
      <vt:lpstr>Fiasp</vt:lpstr>
      <vt:lpstr>Tresiba</vt:lpstr>
      <vt:lpstr>Snímek 30</vt:lpstr>
      <vt:lpstr>Snímek 31</vt:lpstr>
      <vt:lpstr>Glucagen Hypokit</vt:lpstr>
      <vt:lpstr>Glucagen Hypokit</vt:lpstr>
      <vt:lpstr>Baqsimi</vt:lpstr>
      <vt:lpstr>Baqsimi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/>
  <cp:lastModifiedBy>Lenovo</cp:lastModifiedBy>
  <cp:revision>28</cp:revision>
  <dcterms:created xsi:type="dcterms:W3CDTF">2020-09-13T18:37:53Z</dcterms:created>
  <dcterms:modified xsi:type="dcterms:W3CDTF">2020-09-24T22:57:54Z</dcterms:modified>
</cp:coreProperties>
</file>